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 showSpecialPlsOnTitleSld="0">
  <p:sldMasterIdLst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slide" Target="slides/slide18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24" Type="http://schemas.openxmlformats.org/officeDocument/2006/relationships/slide" Target="slides/slide20.xml"/><Relationship Id="rId12" Type="http://schemas.openxmlformats.org/officeDocument/2006/relationships/slide" Target="slides/slide8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5790cf5a2a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5790cf5a2a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790cf5a2a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790cf5a2a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790cf5a2a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790cf5a2a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790cf5a2a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790cf5a2a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5790cf5a2a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5790cf5a2a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790cf5a2a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790cf5a2a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5790cf5a2a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5790cf5a2a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5790cf5a2a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5790cf5a2a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790cf5a2a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790cf5a2a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790cf5a2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5790cf5a2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5790cf5a2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5790cf5a2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f442abad2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f442abad2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5790cf5a2a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5790cf5a2a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5790cf5a2a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5790cf5a2a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790cf5a2a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5790cf5a2a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790cf5a2a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5790cf5a2a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790cf5a2a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790cf5a2a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790cf5a2a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790cf5a2a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790cf5a2a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790cf5a2a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75" y="25"/>
            <a:ext cx="9144000" cy="5143500"/>
          </a:xfrm>
          <a:prstGeom prst="rtTriangle">
            <a:avLst/>
          </a:prstGeom>
          <a:solidFill>
            <a:srgbClr val="FFFFFF">
              <a:alpha val="3462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BrancoSemFundo.png" id="52" name="Google Shape;5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9612" y="1454824"/>
            <a:ext cx="1431500" cy="22620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 ICMC BRANCO.png" id="53" name="Google Shape;53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49585" y="160100"/>
            <a:ext cx="2371575" cy="1067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" name="Google Shape;54;p13"/>
          <p:cNvCxnSpPr>
            <a:stCxn id="51" idx="0"/>
            <a:endCxn id="51" idx="4"/>
          </p:cNvCxnSpPr>
          <p:nvPr/>
        </p:nvCxnSpPr>
        <p:spPr>
          <a:xfrm>
            <a:off x="75" y="25"/>
            <a:ext cx="9144000" cy="5143500"/>
          </a:xfrm>
          <a:prstGeom prst="straightConnector1">
            <a:avLst/>
          </a:prstGeom>
          <a:noFill/>
          <a:ln cap="flat" cmpd="sng" w="9525">
            <a:solidFill>
              <a:srgbClr val="42DCA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13"/>
          <p:cNvCxnSpPr>
            <a:stCxn id="51" idx="0"/>
          </p:cNvCxnSpPr>
          <p:nvPr/>
        </p:nvCxnSpPr>
        <p:spPr>
          <a:xfrm>
            <a:off x="75" y="25"/>
            <a:ext cx="8920500" cy="5154600"/>
          </a:xfrm>
          <a:prstGeom prst="straightConnector1">
            <a:avLst/>
          </a:prstGeom>
          <a:noFill/>
          <a:ln cap="flat" cmpd="sng" w="9525">
            <a:solidFill>
              <a:srgbClr val="DF2C6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" name="Google Shape;56;p13"/>
          <p:cNvSpPr txBox="1"/>
          <p:nvPr>
            <p:ph type="title"/>
          </p:nvPr>
        </p:nvSpPr>
        <p:spPr>
          <a:xfrm>
            <a:off x="55550" y="3535975"/>
            <a:ext cx="6165600" cy="944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55550" y="4480375"/>
            <a:ext cx="74652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lide padrão">
  <p:cSld name="TITLE_ONLY_1">
    <p:bg>
      <p:bgPr>
        <a:solidFill>
          <a:srgbClr val="666666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ColoridoSóLogo.png" id="60" name="Google Shape;6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38625" y="182076"/>
            <a:ext cx="464801" cy="613152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168025" y="1309400"/>
            <a:ext cx="8470500" cy="3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Char char="●"/>
              <a:def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○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Font typeface="Calibri"/>
              <a:buChar char="■"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63" name="Google Shape;63;p14"/>
          <p:cNvCxnSpPr/>
          <p:nvPr/>
        </p:nvCxnSpPr>
        <p:spPr>
          <a:xfrm>
            <a:off x="888725" y="877625"/>
            <a:ext cx="8214600" cy="0"/>
          </a:xfrm>
          <a:prstGeom prst="straightConnector1">
            <a:avLst/>
          </a:prstGeom>
          <a:noFill/>
          <a:ln cap="flat" cmpd="sng" w="9525">
            <a:solidFill>
              <a:srgbClr val="42DCA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" name="Google Shape;64;p14"/>
          <p:cNvCxnSpPr/>
          <p:nvPr/>
        </p:nvCxnSpPr>
        <p:spPr>
          <a:xfrm flipH="1" rot="10800000">
            <a:off x="4965750" y="953875"/>
            <a:ext cx="4137600" cy="1500"/>
          </a:xfrm>
          <a:prstGeom prst="straightConnector1">
            <a:avLst/>
          </a:prstGeom>
          <a:noFill/>
          <a:ln cap="flat" cmpd="sng" w="9525">
            <a:solidFill>
              <a:srgbClr val="DF2C6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portswigger.net/web-security" TargetMode="External"/><Relationship Id="rId4" Type="http://schemas.openxmlformats.org/officeDocument/2006/relationships/hyperlink" Target="https://www.hackerone.com/blog/Hack-Learn-Earn-with-a-Free-E-Book" TargetMode="External"/><Relationship Id="rId5" Type="http://schemas.openxmlformats.org/officeDocument/2006/relationships/hyperlink" Target="https://www.owasp.org/index.php/Category:OWASP_WebGoat_Project" TargetMode="External"/><Relationship Id="rId6" Type="http://schemas.openxmlformats.org/officeDocument/2006/relationships/hyperlink" Target="https://overthewire.org/wargames/natas/" TargetMode="External"/><Relationship Id="rId7" Type="http://schemas.openxmlformats.org/officeDocument/2006/relationships/hyperlink" Target="https://developer.mozilla.org/en-US/docs/Learn" TargetMode="External"/><Relationship Id="rId8" Type="http://schemas.openxmlformats.org/officeDocument/2006/relationships/hyperlink" Target="https://www.owasp.org/images/7/72/OWASP_Top_10-2017_%28en%29.pdf.pdf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55550" y="3535975"/>
            <a:ext cx="6660000" cy="9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Segurança Web</a:t>
            </a:r>
            <a:endParaRPr/>
          </a:p>
        </p:txBody>
      </p:sp>
      <p:sp>
        <p:nvSpPr>
          <p:cNvPr id="70" name="Google Shape;70;p15"/>
          <p:cNvSpPr txBox="1"/>
          <p:nvPr>
            <p:ph idx="1" type="subTitle"/>
          </p:nvPr>
        </p:nvSpPr>
        <p:spPr>
          <a:xfrm>
            <a:off x="131750" y="4480375"/>
            <a:ext cx="74652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4" name="Google Shape;134;p24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Mais sobre o HTTP</a:t>
            </a:r>
            <a:endParaRPr/>
          </a:p>
        </p:txBody>
      </p:sp>
      <p:sp>
        <p:nvSpPr>
          <p:cNvPr id="135" name="Google Shape;135;p24"/>
          <p:cNvSpPr txBox="1"/>
          <p:nvPr>
            <p:ph idx="1" type="body"/>
          </p:nvPr>
        </p:nvSpPr>
        <p:spPr>
          <a:xfrm>
            <a:off x="168025" y="1309400"/>
            <a:ext cx="8470500" cy="3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2903" y="1838475"/>
            <a:ext cx="4938251" cy="3218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946" y="1143700"/>
            <a:ext cx="4561674" cy="221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3" name="Google Shape;143;p25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GET e POST</a:t>
            </a:r>
            <a:endParaRPr/>
          </a:p>
        </p:txBody>
      </p:sp>
      <p:sp>
        <p:nvSpPr>
          <p:cNvPr id="144" name="Google Shape;144;p25"/>
          <p:cNvSpPr txBox="1"/>
          <p:nvPr>
            <p:ph idx="1" type="body"/>
          </p:nvPr>
        </p:nvSpPr>
        <p:spPr>
          <a:xfrm>
            <a:off x="168025" y="1309400"/>
            <a:ext cx="8470500" cy="3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7725" y="1051438"/>
            <a:ext cx="7488525" cy="390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1" name="Google Shape;151;p26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Navegador Web</a:t>
            </a:r>
            <a:endParaRPr/>
          </a:p>
        </p:txBody>
      </p:sp>
      <p:sp>
        <p:nvSpPr>
          <p:cNvPr id="152" name="Google Shape;152;p26"/>
          <p:cNvSpPr txBox="1"/>
          <p:nvPr>
            <p:ph idx="1" type="body"/>
          </p:nvPr>
        </p:nvSpPr>
        <p:spPr>
          <a:xfrm>
            <a:off x="168025" y="1309400"/>
            <a:ext cx="8470500" cy="3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26"/>
          <p:cNvPicPr preferRelativeResize="0"/>
          <p:nvPr/>
        </p:nvPicPr>
        <p:blipFill rotWithShape="1">
          <a:blip r:embed="rId3">
            <a:alphaModFix/>
          </a:blip>
          <a:srcRect b="0" l="4165" r="4284" t="0"/>
          <a:stretch/>
        </p:blipFill>
        <p:spPr>
          <a:xfrm>
            <a:off x="1378888" y="980150"/>
            <a:ext cx="6386226" cy="4001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9" name="Google Shape;159;p27"/>
          <p:cNvSpPr txBox="1"/>
          <p:nvPr>
            <p:ph type="title"/>
          </p:nvPr>
        </p:nvSpPr>
        <p:spPr>
          <a:xfrm>
            <a:off x="311700" y="1487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0"/>
              <a:t>Segurança Web</a:t>
            </a:r>
            <a:endParaRPr sz="9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65" name="Google Shape;165;p28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/>
              <a:t>Open Web Application Security Project (OWASP)</a:t>
            </a:r>
            <a:endParaRPr sz="3000"/>
          </a:p>
        </p:txBody>
      </p:sp>
      <p:sp>
        <p:nvSpPr>
          <p:cNvPr id="166" name="Google Shape;166;p28"/>
          <p:cNvSpPr txBox="1"/>
          <p:nvPr>
            <p:ph idx="1" type="body"/>
          </p:nvPr>
        </p:nvSpPr>
        <p:spPr>
          <a:xfrm>
            <a:off x="168025" y="1309400"/>
            <a:ext cx="8470500" cy="3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025" y="1554600"/>
            <a:ext cx="8639226" cy="30885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3" name="Google Shape;173;p29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OWASP Top 10</a:t>
            </a:r>
            <a:endParaRPr/>
          </a:p>
        </p:txBody>
      </p:sp>
      <p:sp>
        <p:nvSpPr>
          <p:cNvPr id="174" name="Google Shape;174;p29"/>
          <p:cNvSpPr txBox="1"/>
          <p:nvPr>
            <p:ph idx="1" type="body"/>
          </p:nvPr>
        </p:nvSpPr>
        <p:spPr>
          <a:xfrm>
            <a:off x="168025" y="1309400"/>
            <a:ext cx="8470500" cy="3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1575" y="931550"/>
            <a:ext cx="7271376" cy="412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81" name="Google Shape;181;p30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SLQ Injection</a:t>
            </a:r>
            <a:endParaRPr/>
          </a:p>
        </p:txBody>
      </p:sp>
      <p:pic>
        <p:nvPicPr>
          <p:cNvPr id="182" name="Google Shape;18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4144" y="1120851"/>
            <a:ext cx="7567855" cy="364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88" name="Google Shape;188;p31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Cross-site Scripting (XSS)</a:t>
            </a:r>
            <a:endParaRPr/>
          </a:p>
        </p:txBody>
      </p:sp>
      <p:pic>
        <p:nvPicPr>
          <p:cNvPr id="189" name="Google Shape;18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500" y="1182700"/>
            <a:ext cx="7295400" cy="364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95" name="Google Shape;195;p32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Demonstração</a:t>
            </a:r>
            <a:endParaRPr/>
          </a:p>
        </p:txBody>
      </p:sp>
      <p:sp>
        <p:nvSpPr>
          <p:cNvPr id="196" name="Google Shape;196;p32"/>
          <p:cNvSpPr txBox="1"/>
          <p:nvPr>
            <p:ph idx="1" type="body"/>
          </p:nvPr>
        </p:nvSpPr>
        <p:spPr>
          <a:xfrm>
            <a:off x="168025" y="1309400"/>
            <a:ext cx="8470500" cy="3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7" name="Google Shape;19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6238" y="943450"/>
            <a:ext cx="5351525" cy="401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3" name="Google Shape;203;p33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Alguns Materiais de Estudo</a:t>
            </a:r>
            <a:endParaRPr/>
          </a:p>
        </p:txBody>
      </p:sp>
      <p:sp>
        <p:nvSpPr>
          <p:cNvPr id="204" name="Google Shape;204;p33"/>
          <p:cNvSpPr txBox="1"/>
          <p:nvPr>
            <p:ph idx="1" type="body"/>
          </p:nvPr>
        </p:nvSpPr>
        <p:spPr>
          <a:xfrm>
            <a:off x="168025" y="1309400"/>
            <a:ext cx="8470500" cy="3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 u="sng">
                <a:solidFill>
                  <a:schemeClr val="hlink"/>
                </a:solidFill>
                <a:hlinkClick r:id="rId3"/>
              </a:rPr>
              <a:t>https://portswigger.net/web-security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sz="1400"/>
              <a:t>Bom para aprender conceitos, contém material teórico e exemplos práticos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 u="sng">
                <a:solidFill>
                  <a:schemeClr val="hlink"/>
                </a:solidFill>
                <a:hlinkClick r:id="rId4"/>
              </a:rPr>
              <a:t>https://www.hackerone.com/blog/Hack-Learn-Earn-with-a-Free-E-Book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sz="1400"/>
              <a:t>Livro com vulnerabilidades gerais exploradas em programas de bug bounty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 u="sng">
                <a:solidFill>
                  <a:schemeClr val="hlink"/>
                </a:solidFill>
                <a:hlinkClick r:id="rId5"/>
              </a:rPr>
              <a:t>https://www.owasp.org/index.php/Category:OWASP_WebGoat_Project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sz="1400"/>
              <a:t>Simulador de vulnerabilidades, explica o que é para fazer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 u="sng">
                <a:solidFill>
                  <a:schemeClr val="hlink"/>
                </a:solidFill>
                <a:hlinkClick r:id="rId6"/>
              </a:rPr>
              <a:t>https://overthewire.org/wargames/natas/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sz="1400"/>
              <a:t>Wargame, não possui dicas sobre os níveis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HackTheBox - https://www.hackthebox.eu/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sz="1400"/>
              <a:t>Simulação de ataques em ambientes reais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 u="sng">
                <a:solidFill>
                  <a:schemeClr val="hlink"/>
                </a:solidFill>
                <a:hlinkClick r:id="rId7"/>
              </a:rPr>
              <a:t>https://developer.mozilla.org/en-US/docs/Learn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sz="1400"/>
              <a:t>Material da Mozilla para aprender desenvolvimento Web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 u="sng">
                <a:solidFill>
                  <a:schemeClr val="hlink"/>
                </a:solidFill>
                <a:hlinkClick r:id="rId8"/>
              </a:rPr>
              <a:t>https://www.owasp.org/images/7/72/OWASP_Top_10-2017_%28en%29.pdf.pdf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sz="1400"/>
              <a:t>OWASP Top 10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1590000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Web</a:t>
            </a:r>
            <a:endParaRPr/>
          </a:p>
        </p:txBody>
      </p:sp>
      <p:sp>
        <p:nvSpPr>
          <p:cNvPr id="76" name="Google Shape;7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4"/>
          <p:cNvSpPr txBox="1"/>
          <p:nvPr>
            <p:ph type="title"/>
          </p:nvPr>
        </p:nvSpPr>
        <p:spPr>
          <a:xfrm>
            <a:off x="55550" y="1524500"/>
            <a:ext cx="6660000" cy="9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GANESH</a:t>
            </a:r>
            <a:endParaRPr/>
          </a:p>
        </p:txBody>
      </p:sp>
      <p:sp>
        <p:nvSpPr>
          <p:cNvPr id="210" name="Google Shape;210;p34"/>
          <p:cNvSpPr txBox="1"/>
          <p:nvPr>
            <p:ph idx="1" type="subTitle"/>
          </p:nvPr>
        </p:nvSpPr>
        <p:spPr>
          <a:xfrm>
            <a:off x="105850" y="2240300"/>
            <a:ext cx="74652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Grupo de Segurança da Informação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4"/>
          <p:cNvSpPr txBox="1"/>
          <p:nvPr>
            <p:ph idx="1" type="subTitle"/>
          </p:nvPr>
        </p:nvSpPr>
        <p:spPr>
          <a:xfrm>
            <a:off x="105850" y="2568775"/>
            <a:ext cx="74652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ICMC / USP - São Carlos, SP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4"/>
          <p:cNvSpPr txBox="1"/>
          <p:nvPr>
            <p:ph idx="1" type="subTitle"/>
          </p:nvPr>
        </p:nvSpPr>
        <p:spPr>
          <a:xfrm>
            <a:off x="105850" y="2901800"/>
            <a:ext cx="74652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http://ganesh.icmc.usp.br/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4"/>
          <p:cNvSpPr txBox="1"/>
          <p:nvPr>
            <p:ph idx="1" type="subTitle"/>
          </p:nvPr>
        </p:nvSpPr>
        <p:spPr>
          <a:xfrm>
            <a:off x="105850" y="3253950"/>
            <a:ext cx="74652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ganesh@icmc.usp.br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4"/>
          <p:cNvSpPr txBox="1"/>
          <p:nvPr/>
        </p:nvSpPr>
        <p:spPr>
          <a:xfrm>
            <a:off x="1962450" y="769825"/>
            <a:ext cx="5219100" cy="17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34"/>
          <p:cNvSpPr txBox="1"/>
          <p:nvPr/>
        </p:nvSpPr>
        <p:spPr>
          <a:xfrm>
            <a:off x="131750" y="3649425"/>
            <a:ext cx="7145400" cy="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https://github.com/GANESH-ICMC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1590000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é?</a:t>
            </a:r>
            <a:endParaRPr/>
          </a:p>
        </p:txBody>
      </p:sp>
      <p:sp>
        <p:nvSpPr>
          <p:cNvPr id="82" name="Google Shape;8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8" name="Google Shape;88;p18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Internet</a:t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168025" y="1309400"/>
            <a:ext cx="8470500" cy="3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9271" y="1226200"/>
            <a:ext cx="5085467" cy="38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6" name="Google Shape;96;p19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World Wide Web</a:t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 rotWithShape="1">
          <a:blip r:embed="rId3">
            <a:alphaModFix/>
          </a:blip>
          <a:srcRect b="-3970" l="0" r="0" t="3970"/>
          <a:stretch/>
        </p:blipFill>
        <p:spPr>
          <a:xfrm>
            <a:off x="1007725" y="981300"/>
            <a:ext cx="7128525" cy="400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3" name="Google Shape;103;p20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Página Web 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168025" y="1309400"/>
            <a:ext cx="4153800" cy="3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HTML - Hypertext Markup Language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CSS - Cascading Style Sheets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/>
              <a:t>JavaScript - Não tem ligação com a linguagem Java!</a:t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7875" y="1917525"/>
            <a:ext cx="4540426" cy="279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1" name="Google Shape;111;p21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168025" y="1309400"/>
            <a:ext cx="8470500" cy="3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963" y="1367676"/>
            <a:ext cx="8285426" cy="353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9" name="Google Shape;119;p22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Hyper Text Transfer Protocol</a:t>
            </a:r>
            <a:endParaRPr/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168025" y="1309400"/>
            <a:ext cx="8470500" cy="3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4490" y="1386663"/>
            <a:ext cx="6975026" cy="349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7" name="Google Shape;127;p23"/>
          <p:cNvSpPr txBox="1"/>
          <p:nvPr>
            <p:ph type="title"/>
          </p:nvPr>
        </p:nvSpPr>
        <p:spPr>
          <a:xfrm>
            <a:off x="168025" y="182050"/>
            <a:ext cx="8205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 OSI</a:t>
            </a:r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2000" y="1048550"/>
            <a:ext cx="6948525" cy="3908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